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9" r:id="rId1"/>
  </p:sldMasterIdLst>
  <p:sldIdLst>
    <p:sldId id="256" r:id="rId2"/>
    <p:sldId id="257" r:id="rId3"/>
    <p:sldId id="259" r:id="rId4"/>
    <p:sldId id="258" r:id="rId5"/>
    <p:sldId id="264" r:id="rId6"/>
    <p:sldId id="260" r:id="rId7"/>
    <p:sldId id="261" r:id="rId8"/>
    <p:sldId id="262" r:id="rId9"/>
    <p:sldId id="263"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2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94" d="100"/>
          <a:sy n="94" d="100"/>
        </p:scale>
        <p:origin x="-1254"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4C646E7-30D8-43C3-B489-3646A8BB99F7}" type="datetimeFigureOut">
              <a:rPr lang="en-US"/>
              <a:pPr>
                <a:defRPr/>
              </a:pPr>
              <a:t>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8AE52E-14FC-427E-B67F-ACE163CB52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3A9B5E-DF4A-4D20-AE94-A1CB1A68C0A7}" type="datetimeFigureOut">
              <a:rPr lang="en-US"/>
              <a:pPr>
                <a:defRPr/>
              </a:pPr>
              <a:t>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A6DC36-F3D8-413D-8C9E-D12A98EE1D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420F08-53A7-4B55-98A9-D2E27EC45445}" type="datetimeFigureOut">
              <a:rPr lang="en-US"/>
              <a:pPr>
                <a:defRPr/>
              </a:pPr>
              <a:t>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02C20A-3B82-415C-84AB-ADE6DCA75C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8DB19C-3A03-4900-B54B-B909C1050289}" type="datetimeFigureOut">
              <a:rPr lang="en-US"/>
              <a:pPr>
                <a:defRPr/>
              </a:pPr>
              <a:t>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4CE176-4B5E-4206-B68E-2A64B08072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E0D12C-87C7-414F-B423-D57BE2F17DEB}" type="datetimeFigureOut">
              <a:rPr lang="en-US"/>
              <a:pPr>
                <a:defRPr/>
              </a:pPr>
              <a:t>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973A0-A8EA-4ED1-86ED-4BFD119B31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C5AC25-1AAA-4304-B8EA-7406D402EF76}" type="datetimeFigureOut">
              <a:rPr lang="en-US"/>
              <a:pPr>
                <a:defRPr/>
              </a:pPr>
              <a:t>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377CDF-9618-4E5E-9494-65D835822A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D88C747-D126-4B1A-BBF7-5DC2BB036BBD}" type="datetimeFigureOut">
              <a:rPr lang="en-US"/>
              <a:pPr>
                <a:defRPr/>
              </a:pPr>
              <a:t>1/4/2017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59E3E0-E946-4D0F-8B40-76993D5C7B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0FACD8D-1B4D-4A8D-84CE-D2B5F91CEAAC}" type="datetimeFigureOut">
              <a:rPr lang="en-US"/>
              <a:pPr>
                <a:defRPr/>
              </a:pPr>
              <a:t>1/4/2017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AB577B-802F-414E-81C9-541242F05E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E1A504-205E-474E-8D9E-FD65960284C3}" type="datetimeFigureOut">
              <a:rPr lang="en-US"/>
              <a:pPr>
                <a:defRPr/>
              </a:pPr>
              <a:t>1/4/2017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548DAD-4C10-4947-9F72-75877120C2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8853AA-21BA-47FF-94C3-2991AE77C6BC}" type="datetimeFigureOut">
              <a:rPr lang="en-US"/>
              <a:pPr>
                <a:defRPr/>
              </a:pPr>
              <a:t>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8ED660-C597-4B1C-AB11-4E6344C990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2B2628-ED16-4394-B233-6D6586D756F3}" type="datetimeFigureOut">
              <a:rPr lang="en-US"/>
              <a:pPr>
                <a:defRPr/>
              </a:pPr>
              <a:t>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04FC9F-7082-4B1E-B392-12FA5CD861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4C114BF-5CAB-4B9F-812D-35565ABFA2D6}" type="datetimeFigureOut">
              <a:rPr lang="en-US"/>
              <a:pPr>
                <a:defRPr/>
              </a:pPr>
              <a:t>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DC58F7D-966B-42EB-B207-9A79D52F40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89" r:id="rId2"/>
    <p:sldLayoutId id="2147483888" r:id="rId3"/>
    <p:sldLayoutId id="2147483887" r:id="rId4"/>
    <p:sldLayoutId id="2147483886" r:id="rId5"/>
    <p:sldLayoutId id="2147483885" r:id="rId6"/>
    <p:sldLayoutId id="2147483884" r:id="rId7"/>
    <p:sldLayoutId id="2147483883" r:id="rId8"/>
    <p:sldLayoutId id="2147483882" r:id="rId9"/>
    <p:sldLayoutId id="2147483881" r:id="rId10"/>
    <p:sldLayoutId id="2147483880"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4"/>
          <p:cNvSpPr>
            <a:spLocks noGrp="1"/>
          </p:cNvSpPr>
          <p:nvPr>
            <p:ph type="title"/>
          </p:nvPr>
        </p:nvSpPr>
        <p:spPr/>
        <p:txBody>
          <a:bodyPr/>
          <a:lstStyle/>
          <a:p>
            <a:r>
              <a:rPr lang="en-US" b="1" smtClean="0">
                <a:latin typeface="Verdana" pitchFamily="34" charset="0"/>
              </a:rPr>
              <a:t>Learning Objectives</a:t>
            </a:r>
          </a:p>
        </p:txBody>
      </p:sp>
      <p:sp>
        <p:nvSpPr>
          <p:cNvPr id="13314" name="Content Placeholder 5"/>
          <p:cNvSpPr>
            <a:spLocks noGrp="1"/>
          </p:cNvSpPr>
          <p:nvPr>
            <p:ph sz="half" idx="1"/>
          </p:nvPr>
        </p:nvSpPr>
        <p:spPr/>
        <p:txBody>
          <a:bodyPr/>
          <a:lstStyle/>
          <a:p>
            <a:r>
              <a:rPr lang="en-US" smtClean="0">
                <a:latin typeface="Verdana" pitchFamily="34" charset="0"/>
              </a:rPr>
              <a:t>To understand the definitions on the ‘Trans Umbrella’</a:t>
            </a:r>
          </a:p>
          <a:p>
            <a:pPr algn="ctr">
              <a:buFont typeface="Arial" charset="0"/>
              <a:buNone/>
            </a:pPr>
            <a:endParaRPr lang="en-US" smtClean="0"/>
          </a:p>
          <a:p>
            <a:endParaRPr lang="en-US" smtClean="0"/>
          </a:p>
          <a:p>
            <a:pPr>
              <a:buFont typeface="Arial" charset="0"/>
              <a:buNone/>
            </a:pPr>
            <a:endParaRPr lang="en-US" smtClean="0">
              <a:latin typeface="Verdana" pitchFamily="34" charset="0"/>
            </a:endParaRPr>
          </a:p>
        </p:txBody>
      </p:sp>
      <p:sp>
        <p:nvSpPr>
          <p:cNvPr id="13315" name="Content Placeholder 6"/>
          <p:cNvSpPr>
            <a:spLocks noGrp="1"/>
          </p:cNvSpPr>
          <p:nvPr>
            <p:ph sz="half" idx="2"/>
          </p:nvPr>
        </p:nvSpPr>
        <p:spPr/>
        <p:txBody>
          <a:bodyPr/>
          <a:lstStyle/>
          <a:p>
            <a:r>
              <a:rPr lang="en-US" smtClean="0">
                <a:latin typeface="Verdana" pitchFamily="34" charset="0"/>
              </a:rPr>
              <a:t>To identify the ‘Elements of Disco’</a:t>
            </a:r>
          </a:p>
          <a:p>
            <a:r>
              <a:rPr lang="en-US" smtClean="0">
                <a:latin typeface="Verdana" pitchFamily="34" charset="0"/>
              </a:rPr>
              <a:t>To create your own arrangement of ‘I will survive’ on logic Express or live classroom instruments.</a:t>
            </a:r>
          </a:p>
        </p:txBody>
      </p:sp>
      <p:pic>
        <p:nvPicPr>
          <p:cNvPr id="13317" name="Picture 5" descr="SO_Logo_2"/>
          <p:cNvPicPr>
            <a:picLocks noChangeAspect="1" noChangeArrowheads="1"/>
          </p:cNvPicPr>
          <p:nvPr/>
        </p:nvPicPr>
        <p:blipFill>
          <a:blip r:embed="rId2"/>
          <a:srcRect/>
          <a:stretch>
            <a:fillRect/>
          </a:stretch>
        </p:blipFill>
        <p:spPr bwMode="auto">
          <a:xfrm>
            <a:off x="6572250" y="5819775"/>
            <a:ext cx="2571750" cy="10382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descr="Picture1"/>
          <p:cNvPicPr>
            <a:picLocks noChangeAspect="1" noChangeArrowheads="1"/>
          </p:cNvPicPr>
          <p:nvPr/>
        </p:nvPicPr>
        <p:blipFill>
          <a:blip r:embed="rId2"/>
          <a:srcRect r="578" b="11539"/>
          <a:stretch>
            <a:fillRect/>
          </a:stretch>
        </p:blipFill>
        <p:spPr bwMode="auto">
          <a:xfrm>
            <a:off x="2771775" y="476250"/>
            <a:ext cx="381635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Listen and watch this clip of ‘I will survive’ from Priscilla Queen of the Desert</a:t>
            </a:r>
            <a:endParaRPr lang="en-US" dirty="0"/>
          </a:p>
        </p:txBody>
      </p:sp>
      <p:sp>
        <p:nvSpPr>
          <p:cNvPr id="15362" name="Content Placeholder 3"/>
          <p:cNvSpPr>
            <a:spLocks noGrp="1"/>
          </p:cNvSpPr>
          <p:nvPr>
            <p:ph sz="half" idx="2"/>
          </p:nvPr>
        </p:nvSpPr>
        <p:spPr>
          <a:xfrm>
            <a:off x="4648200" y="2209800"/>
            <a:ext cx="4038600" cy="3916363"/>
          </a:xfrm>
        </p:spPr>
        <p:txBody>
          <a:bodyPr/>
          <a:lstStyle/>
          <a:p>
            <a:r>
              <a:rPr lang="en-US" dirty="0" smtClean="0"/>
              <a:t> http://www.youtube.com/watch?v=0DJC-ECU8IE</a:t>
            </a:r>
          </a:p>
        </p:txBody>
      </p:sp>
      <p:pic>
        <p:nvPicPr>
          <p:cNvPr id="15363" name="Content Placeholder 6" descr="Priscilla-FlowerWig.jpg"/>
          <p:cNvPicPr>
            <a:picLocks noGrp="1" noChangeAspect="1"/>
          </p:cNvPicPr>
          <p:nvPr>
            <p:ph sz="half" idx="1"/>
          </p:nvPr>
        </p:nvPicPr>
        <p:blipFill>
          <a:blip r:embed="rId2"/>
          <a:srcRect t="-44937" b="-44937"/>
          <a:stretch>
            <a:fillRect/>
          </a:stretch>
        </p:blipFill>
        <p:spPr>
          <a:xfrm>
            <a:off x="457200" y="838200"/>
            <a:ext cx="4191000" cy="6019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mtClean="0"/>
              <a:t>Definitions – Please discuss in pairs</a:t>
            </a:r>
            <a:br>
              <a:rPr lang="en-US" smtClean="0"/>
            </a:br>
            <a:r>
              <a:rPr lang="en-US" smtClean="0"/>
              <a:t>note: remember to respect each others answers</a:t>
            </a:r>
            <a:endParaRPr lang="en-US" dirty="0"/>
          </a:p>
        </p:txBody>
      </p:sp>
      <p:sp>
        <p:nvSpPr>
          <p:cNvPr id="16386" name="Content Placeholder 2"/>
          <p:cNvSpPr>
            <a:spLocks noGrp="1"/>
          </p:cNvSpPr>
          <p:nvPr>
            <p:ph idx="1"/>
          </p:nvPr>
        </p:nvSpPr>
        <p:spPr>
          <a:xfrm>
            <a:off x="457200" y="1981200"/>
            <a:ext cx="8229600" cy="4144963"/>
          </a:xfrm>
        </p:spPr>
        <p:txBody>
          <a:bodyPr/>
          <a:lstStyle/>
          <a:p>
            <a:r>
              <a:rPr lang="en-US" smtClean="0"/>
              <a:t>What does ‘Trans’ mean?</a:t>
            </a:r>
          </a:p>
          <a:p>
            <a:pPr>
              <a:buFont typeface="Arial" charset="0"/>
              <a:buNone/>
            </a:pPr>
            <a:endParaRPr lang="en-US" smtClean="0"/>
          </a:p>
          <a:p>
            <a:r>
              <a:rPr lang="en-US" smtClean="0"/>
              <a:t>How many words can you come up with that begin with ‘Trans’?</a:t>
            </a:r>
          </a:p>
          <a:p>
            <a:pPr>
              <a:buFont typeface="Arial" charset="0"/>
              <a:buNone/>
            </a:pPr>
            <a:endParaRPr lang="en-US" smtClean="0"/>
          </a:p>
          <a:p>
            <a:r>
              <a:rPr lang="en-US" smtClean="0"/>
              <a:t>How does the word ‘Trans’ relate to gender?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646331"/>
          </a:xfrm>
          <a:prstGeom prst="rect">
            <a:avLst/>
          </a:prstGeom>
        </p:spPr>
        <p:txBody>
          <a:bodyPr>
            <a:spAutoFit/>
          </a:bodyPr>
          <a:lstStyle/>
          <a:p>
            <a:r>
              <a:rPr lang="en-GB" dirty="0"/>
              <a:t/>
            </a:r>
            <a:br>
              <a:rPr lang="en-GB" dirty="0"/>
            </a:br>
            <a:r>
              <a:rPr lang="en-GB" dirty="0"/>
              <a:t> </a:t>
            </a:r>
            <a:endParaRPr lang="en-GB" dirty="0"/>
          </a:p>
        </p:txBody>
      </p:sp>
      <p:sp>
        <p:nvSpPr>
          <p:cNvPr id="3" name="Rectangle 2"/>
          <p:cNvSpPr/>
          <p:nvPr/>
        </p:nvSpPr>
        <p:spPr>
          <a:xfrm>
            <a:off x="2286000" y="3105835"/>
            <a:ext cx="4572000" cy="646331"/>
          </a:xfrm>
          <a:prstGeom prst="rect">
            <a:avLst/>
          </a:prstGeom>
        </p:spPr>
        <p:txBody>
          <a:bodyPr>
            <a:spAutoFit/>
          </a:bodyPr>
          <a:lstStyle/>
          <a:p>
            <a:r>
              <a:rPr lang="en-GB" dirty="0"/>
              <a:t/>
            </a:r>
            <a:br>
              <a:rPr lang="en-GB" dirty="0"/>
            </a:br>
            <a:r>
              <a:rPr lang="en-GB" dirty="0"/>
              <a:t> </a:t>
            </a:r>
            <a:endParaRPr lang="en-GB" dirty="0"/>
          </a:p>
        </p:txBody>
      </p:sp>
      <p:pic>
        <p:nvPicPr>
          <p:cNvPr id="1028" name="Picture 4" descr="trans and intersex umbrellas. Under the trans umbrella are: trans women, trans men, trans non-binary people, and cross-dressing people. Under the intersex umbrella are intersex women, intersex men, and intersex non-binary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260648"/>
            <a:ext cx="7962900" cy="37719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90550" y="4032549"/>
            <a:ext cx="8013898" cy="2031325"/>
          </a:xfrm>
          <a:prstGeom prst="rect">
            <a:avLst/>
          </a:prstGeom>
          <a:noFill/>
        </p:spPr>
        <p:txBody>
          <a:bodyPr wrap="square" rtlCol="0">
            <a:spAutoFit/>
          </a:bodyPr>
          <a:lstStyle/>
          <a:p>
            <a:r>
              <a:rPr lang="en-GB" sz="1400" dirty="0" smtClean="0"/>
              <a:t>Trans is a prefix meaning to ‘cross over’.  Trans men were identified at birth as female but now identify as male. Trans women were identified at birth as female but now identify as female. This may involve ‘gender re-assignment’  treatment including surgery. Cross-dressers sometimes or always wear the clothes of the opposite gender. Artist Grayson Perry and comedian Eddie Izzard are cross-dressers.</a:t>
            </a:r>
          </a:p>
          <a:p>
            <a:r>
              <a:rPr lang="en-GB" sz="1400" dirty="0" smtClean="0"/>
              <a:t>Inter is a prefix meaning ‘between’ or ‘among’. Intersex people have mental and/or physical features of both sexes and usually do not propose to change gender. </a:t>
            </a:r>
          </a:p>
          <a:p>
            <a:r>
              <a:rPr lang="en-GB" sz="1400" dirty="0" smtClean="0"/>
              <a:t>Non-binary is more of an attitude. Non-binary people reject the standard definitions of man and woman and recognise characteristics of both in themselves and in others.</a:t>
            </a:r>
            <a:endParaRPr lang="en-GB"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4"/>
          <p:cNvSpPr>
            <a:spLocks noGrp="1"/>
          </p:cNvSpPr>
          <p:nvPr>
            <p:ph type="title"/>
          </p:nvPr>
        </p:nvSpPr>
        <p:spPr/>
        <p:txBody>
          <a:bodyPr/>
          <a:lstStyle/>
          <a:p>
            <a:r>
              <a:rPr lang="en-US" smtClean="0"/>
              <a:t>Read through the lyrics and discuss</a:t>
            </a:r>
          </a:p>
        </p:txBody>
      </p:sp>
      <p:sp>
        <p:nvSpPr>
          <p:cNvPr id="6" name="Content Placeholder 5"/>
          <p:cNvSpPr>
            <a:spLocks noGrp="1"/>
          </p:cNvSpPr>
          <p:nvPr>
            <p:ph idx="1"/>
          </p:nvPr>
        </p:nvSpPr>
        <p:spPr/>
        <p:txBody>
          <a:bodyPr numCol="3" rtlCol="0">
            <a:normAutofit fontScale="55000" lnSpcReduction="20000"/>
          </a:bodyPr>
          <a:lstStyle/>
          <a:p>
            <a:pPr fontAlgn="auto">
              <a:spcAft>
                <a:spcPts val="0"/>
              </a:spcAft>
              <a:buFont typeface="Arial"/>
              <a:buNone/>
              <a:defRPr/>
            </a:pPr>
            <a:r>
              <a:rPr lang="en-US" dirty="0" smtClean="0"/>
              <a:t> First I was afraid I was petrified kept thinking I could never live without you by my side</a:t>
            </a:r>
          </a:p>
          <a:p>
            <a:pPr fontAlgn="auto">
              <a:spcAft>
                <a:spcPts val="0"/>
              </a:spcAft>
              <a:buFont typeface="Arial"/>
              <a:buNone/>
              <a:defRPr/>
            </a:pPr>
            <a:r>
              <a:rPr lang="en-US" dirty="0" smtClean="0"/>
              <a:t>  But I spent so many nights thinking how you did me wrong I grew strong I learned how to carry on </a:t>
            </a:r>
          </a:p>
          <a:p>
            <a:pPr fontAlgn="auto">
              <a:spcAft>
                <a:spcPts val="0"/>
              </a:spcAft>
              <a:buFont typeface="Arial"/>
              <a:buNone/>
              <a:defRPr/>
            </a:pPr>
            <a:r>
              <a:rPr lang="en-US" dirty="0" smtClean="0"/>
              <a:t>And so you're back from outer space I just walked in to find you here with that sad look upon your face </a:t>
            </a:r>
          </a:p>
          <a:p>
            <a:pPr fontAlgn="auto">
              <a:spcAft>
                <a:spcPts val="0"/>
              </a:spcAft>
              <a:buFont typeface="Arial"/>
              <a:buNone/>
              <a:defRPr/>
            </a:pPr>
            <a:r>
              <a:rPr lang="en-US" dirty="0" smtClean="0"/>
              <a:t>I should have changed my stupid lock I should have made you leave your key If I had known for just one second you'd be back to bother me</a:t>
            </a:r>
          </a:p>
          <a:p>
            <a:pPr fontAlgn="auto">
              <a:spcAft>
                <a:spcPts val="0"/>
              </a:spcAft>
              <a:buFont typeface="Arial"/>
              <a:buNone/>
              <a:defRPr/>
            </a:pPr>
            <a:r>
              <a:rPr lang="en-US" dirty="0" smtClean="0"/>
              <a:t>Go on now go walk out the door just turn around now 'cause you're not welcome anymore weren't you the one who tried to hurt me with goodbye you think I'd crumble you think I'd lay down and die</a:t>
            </a:r>
          </a:p>
          <a:p>
            <a:pPr fontAlgn="auto">
              <a:spcAft>
                <a:spcPts val="0"/>
              </a:spcAft>
              <a:buFont typeface="Arial"/>
              <a:buNone/>
              <a:defRPr/>
            </a:pPr>
            <a:r>
              <a:rPr lang="en-US" dirty="0" smtClean="0"/>
              <a:t> Oh no, not I, I will survive as long as I know how to love I know I will stay alive</a:t>
            </a:r>
          </a:p>
          <a:p>
            <a:pPr fontAlgn="auto">
              <a:spcAft>
                <a:spcPts val="0"/>
              </a:spcAft>
              <a:buFont typeface="Arial"/>
              <a:buNone/>
              <a:defRPr/>
            </a:pPr>
            <a:r>
              <a:rPr lang="en-US" dirty="0" smtClean="0"/>
              <a:t>I've got all my life to live, I've got all my love to give and I'll survive, I will survive.</a:t>
            </a:r>
          </a:p>
          <a:p>
            <a:pPr fontAlgn="auto">
              <a:spcAft>
                <a:spcPts val="0"/>
              </a:spcAft>
              <a:buFont typeface="Arial"/>
              <a:buNone/>
              <a:defRPr/>
            </a:pPr>
            <a:endParaRPr lang="en-US" dirty="0" smtClean="0"/>
          </a:p>
          <a:p>
            <a:pPr fontAlgn="auto">
              <a:spcAft>
                <a:spcPts val="0"/>
              </a:spcAft>
              <a:buFont typeface="Arial"/>
              <a:buNone/>
              <a:defRPr/>
            </a:pPr>
            <a:endParaRPr lang="en-US" dirty="0" smtClean="0"/>
          </a:p>
          <a:p>
            <a:pPr fontAlgn="auto">
              <a:spcAft>
                <a:spcPts val="0"/>
              </a:spcAft>
              <a:buFont typeface="Arial"/>
              <a:buNone/>
              <a:defRPr/>
            </a:pPr>
            <a:r>
              <a:rPr lang="en-US" dirty="0" smtClean="0"/>
              <a:t>It took all the strength I had not to fall apart kept trying hard to mend the pieces of my broken heart and I spent oh so many nights just feeling sorry for myself I used to cry now I hold my head up high and you see me somebody new, I'm not that chained up little person still in love with you </a:t>
            </a:r>
          </a:p>
          <a:p>
            <a:pPr fontAlgn="auto">
              <a:spcAft>
                <a:spcPts val="0"/>
              </a:spcAft>
              <a:buFont typeface="Arial"/>
              <a:buNone/>
              <a:defRPr/>
            </a:pPr>
            <a:r>
              <a:rPr lang="en-US" dirty="0" smtClean="0"/>
              <a:t>  and so you felt like dropping in and just expect me to be free now I'm saving all my loving for someone who's loving 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Hand out worksheet 1</a:t>
            </a:r>
          </a:p>
        </p:txBody>
      </p:sp>
      <p:sp>
        <p:nvSpPr>
          <p:cNvPr id="3" name="Content Placeholder 2"/>
          <p:cNvSpPr>
            <a:spLocks noGrp="1"/>
          </p:cNvSpPr>
          <p:nvPr>
            <p:ph idx="1"/>
          </p:nvPr>
        </p:nvSpPr>
        <p:spPr/>
        <p:txBody>
          <a:bodyPr rtlCol="0">
            <a:normAutofit fontScale="85000" lnSpcReduction="20000"/>
          </a:bodyPr>
          <a:lstStyle/>
          <a:p>
            <a:pPr algn="ctr" fontAlgn="auto">
              <a:spcAft>
                <a:spcPts val="0"/>
              </a:spcAft>
              <a:buFont typeface="Arial"/>
              <a:buNone/>
              <a:defRPr/>
            </a:pPr>
            <a:r>
              <a:rPr lang="en-US" dirty="0" smtClean="0"/>
              <a:t>Listen to the song again and identify the following elements of disco:</a:t>
            </a:r>
          </a:p>
          <a:p>
            <a:pPr fontAlgn="auto">
              <a:spcAft>
                <a:spcPts val="0"/>
              </a:spcAft>
              <a:buFont typeface="Arial"/>
              <a:buChar char="•"/>
              <a:defRPr/>
            </a:pPr>
            <a:r>
              <a:rPr lang="en-US" dirty="0" smtClean="0"/>
              <a:t>Rhythm 120bpm – ‘4 on the floor’, bass drum on every beat, hi-hat on the off beat, snare on 2 and 4, cheesy handclaps.</a:t>
            </a:r>
          </a:p>
          <a:p>
            <a:pPr fontAlgn="auto">
              <a:spcAft>
                <a:spcPts val="0"/>
              </a:spcAft>
              <a:buFont typeface="Arial"/>
              <a:buChar char="•"/>
              <a:defRPr/>
            </a:pPr>
            <a:r>
              <a:rPr lang="en-US" dirty="0" err="1" smtClean="0"/>
              <a:t>Bassline</a:t>
            </a:r>
            <a:r>
              <a:rPr lang="en-US" dirty="0" smtClean="0"/>
              <a:t> - walking </a:t>
            </a:r>
            <a:r>
              <a:rPr lang="en-US" dirty="0" err="1" smtClean="0"/>
              <a:t>bassline</a:t>
            </a:r>
            <a:r>
              <a:rPr lang="en-US" dirty="0" smtClean="0"/>
              <a:t> in octaves</a:t>
            </a:r>
          </a:p>
          <a:p>
            <a:pPr fontAlgn="auto">
              <a:spcAft>
                <a:spcPts val="0"/>
              </a:spcAft>
              <a:buFont typeface="Arial"/>
              <a:buChar char="•"/>
              <a:defRPr/>
            </a:pPr>
            <a:r>
              <a:rPr lang="en-US" dirty="0" smtClean="0"/>
              <a:t>Syncopated chords – using 7ths and 9ths on a synthesizer sound</a:t>
            </a:r>
          </a:p>
          <a:p>
            <a:pPr fontAlgn="auto">
              <a:spcAft>
                <a:spcPts val="0"/>
              </a:spcAft>
              <a:buFont typeface="Arial"/>
              <a:buChar char="•"/>
              <a:defRPr/>
            </a:pPr>
            <a:r>
              <a:rPr lang="en-US" dirty="0" smtClean="0"/>
              <a:t>Riff – played by brass or strings</a:t>
            </a:r>
          </a:p>
          <a:p>
            <a:pPr fontAlgn="auto">
              <a:spcAft>
                <a:spcPts val="0"/>
              </a:spcAft>
              <a:buFont typeface="Arial"/>
              <a:buChar char="•"/>
              <a:defRPr/>
            </a:pPr>
            <a:r>
              <a:rPr lang="en-US" dirty="0" smtClean="0"/>
              <a:t>Vocals – sings the melody, usually with lyrics about dancing.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25 minutes composition time</a:t>
            </a:r>
          </a:p>
        </p:txBody>
      </p:sp>
      <p:sp>
        <p:nvSpPr>
          <p:cNvPr id="3" name="Content Placeholder 2"/>
          <p:cNvSpPr>
            <a:spLocks noGrp="1"/>
          </p:cNvSpPr>
          <p:nvPr>
            <p:ph idx="1"/>
          </p:nvPr>
        </p:nvSpPr>
        <p:spPr>
          <a:xfrm>
            <a:off x="457200" y="1417638"/>
            <a:ext cx="8229600" cy="4708525"/>
          </a:xfrm>
        </p:spPr>
        <p:txBody>
          <a:bodyPr rtlCol="0">
            <a:normAutofit/>
          </a:bodyPr>
          <a:lstStyle/>
          <a:p>
            <a:pPr algn="ctr" fontAlgn="auto">
              <a:spcAft>
                <a:spcPts val="0"/>
              </a:spcAft>
              <a:buFont typeface="Arial"/>
              <a:buNone/>
              <a:defRPr/>
            </a:pPr>
            <a:r>
              <a:rPr lang="en-US" dirty="0" smtClean="0">
                <a:cs typeface="Verdana"/>
              </a:rPr>
              <a:t>Using worksheet 2 as a reference construct a rhythm track, </a:t>
            </a:r>
            <a:r>
              <a:rPr lang="en-US" dirty="0" err="1" smtClean="0">
                <a:cs typeface="Verdana"/>
              </a:rPr>
              <a:t>bassline</a:t>
            </a:r>
            <a:r>
              <a:rPr lang="en-US" dirty="0" smtClean="0">
                <a:cs typeface="Verdana"/>
              </a:rPr>
              <a:t>, chord sequence and riff either on your own using logic express or using live instruments in a group. </a:t>
            </a:r>
            <a:endParaRPr lang="en-US" sz="4000" dirty="0" smtClean="0">
              <a:latin typeface="+mj-lt"/>
              <a:cs typeface="Verdana"/>
            </a:endParaRPr>
          </a:p>
          <a:p>
            <a:pPr fontAlgn="auto">
              <a:spcAft>
                <a:spcPts val="0"/>
              </a:spcAft>
              <a:buFont typeface="Arial"/>
              <a:buNone/>
              <a:defRPr/>
            </a:pPr>
            <a:endParaRPr lang="en-US" dirty="0" smtClean="0">
              <a:latin typeface="Verdana"/>
              <a:cs typeface="Verdana"/>
            </a:endParaRPr>
          </a:p>
          <a:p>
            <a:pPr fontAlgn="auto">
              <a:spcAft>
                <a:spcPts val="0"/>
              </a:spcAft>
              <a:buFont typeface="Arial"/>
              <a:buChar char="•"/>
              <a:defRPr/>
            </a:pPr>
            <a:endParaRPr lang="en-US" dirty="0" smtClean="0">
              <a:latin typeface="Verdana"/>
              <a:cs typeface="Verdana"/>
            </a:endParaRPr>
          </a:p>
          <a:p>
            <a:pPr fontAlgn="auto">
              <a:spcAft>
                <a:spcPts val="0"/>
              </a:spcAft>
              <a:buFont typeface="Arial"/>
              <a:buChar char="•"/>
              <a:defRPr/>
            </a:pPr>
            <a:endParaRPr lang="en-US" sz="4000" dirty="0">
              <a:latin typeface="Calibri (Body)"/>
              <a:cs typeface="Calibri (Body)"/>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Celebrate your learning</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a:buChar char="•"/>
              <a:defRPr/>
            </a:pPr>
            <a:r>
              <a:rPr lang="en-US" dirty="0" smtClean="0"/>
              <a:t>Video your group performance using the flip camera</a:t>
            </a:r>
          </a:p>
          <a:p>
            <a:pPr fontAlgn="auto">
              <a:spcAft>
                <a:spcPts val="0"/>
              </a:spcAft>
              <a:buFont typeface="Arial"/>
              <a:buChar char="•"/>
              <a:defRPr/>
            </a:pPr>
            <a:r>
              <a:rPr lang="en-US" dirty="0" smtClean="0"/>
              <a:t>Play back on the IWB</a:t>
            </a:r>
          </a:p>
          <a:p>
            <a:pPr fontAlgn="auto">
              <a:spcAft>
                <a:spcPts val="0"/>
              </a:spcAft>
              <a:buFont typeface="Arial"/>
              <a:buChar char="•"/>
              <a:defRPr/>
            </a:pPr>
            <a:r>
              <a:rPr lang="en-US" dirty="0" smtClean="0"/>
              <a:t>Play back your arrangement from logic express</a:t>
            </a:r>
          </a:p>
          <a:p>
            <a:pPr fontAlgn="auto">
              <a:spcAft>
                <a:spcPts val="0"/>
              </a:spcAft>
              <a:buFont typeface="Arial"/>
              <a:buChar char="•"/>
              <a:defRPr/>
            </a:pPr>
            <a:r>
              <a:rPr lang="en-US" dirty="0" smtClean="0"/>
              <a:t>Verbally assess your achievements:</a:t>
            </a:r>
          </a:p>
          <a:p>
            <a:pPr fontAlgn="auto">
              <a:spcAft>
                <a:spcPts val="0"/>
              </a:spcAft>
              <a:buFont typeface="Arial"/>
              <a:buNone/>
              <a:defRPr/>
            </a:pPr>
            <a:r>
              <a:rPr lang="en-US" dirty="0" smtClean="0"/>
              <a:t>	- How many of the elements of disco have you included?</a:t>
            </a:r>
          </a:p>
          <a:p>
            <a:pPr fontAlgn="auto">
              <a:spcAft>
                <a:spcPts val="0"/>
              </a:spcAft>
              <a:buFont typeface="Arial"/>
              <a:buNone/>
              <a:defRPr/>
            </a:pPr>
            <a:r>
              <a:rPr lang="en-US" dirty="0" smtClean="0"/>
              <a:t>	- What were the difficulties you had to overcome?</a:t>
            </a:r>
          </a:p>
          <a:p>
            <a:pPr fontAlgn="auto">
              <a:spcAft>
                <a:spcPts val="0"/>
              </a:spcAft>
              <a:buFont typeface="Arial"/>
              <a:buNone/>
              <a:defRPr/>
            </a:pPr>
            <a:r>
              <a:rPr lang="en-US" dirty="0" smtClean="0"/>
              <a:t>    - Is the arrangement successful?</a:t>
            </a:r>
          </a:p>
          <a:p>
            <a:pPr fontAlgn="auto">
              <a:spcAft>
                <a:spcPts val="0"/>
              </a:spcAft>
              <a:buFont typeface="Arial"/>
              <a:buNone/>
              <a:defRPr/>
            </a:pPr>
            <a:r>
              <a:rPr lang="en-US" dirty="0" smtClean="0"/>
              <a:t>    - How can you improve your arrangement?</a:t>
            </a:r>
          </a:p>
          <a:p>
            <a:pPr fontAlgn="auto">
              <a:spcAft>
                <a:spcPts val="0"/>
              </a:spcAft>
              <a:buFont typeface="Arial"/>
              <a:buNone/>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649</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Learning Objectives</vt:lpstr>
      <vt:lpstr>PowerPoint Presentation</vt:lpstr>
      <vt:lpstr>Listen and watch this clip of ‘I will survive’ from Priscilla Queen of the Desert</vt:lpstr>
      <vt:lpstr>Definitions – Please discuss in pairs note: remember to respect each others answers</vt:lpstr>
      <vt:lpstr>PowerPoint Presentation</vt:lpstr>
      <vt:lpstr>Read through the lyrics and discuss</vt:lpstr>
      <vt:lpstr>Hand out worksheet 1</vt:lpstr>
      <vt:lpstr>25 minutes composition time</vt:lpstr>
      <vt:lpstr>Celebrate your learning</vt:lpstr>
    </vt:vector>
  </TitlesOfParts>
  <Company>Stoke Newington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Objectives</dc:title>
  <dc:creator>ELLY BARNES</dc:creator>
  <cp:lastModifiedBy>Tony</cp:lastModifiedBy>
  <cp:revision>44</cp:revision>
  <dcterms:created xsi:type="dcterms:W3CDTF">2010-11-27T20:39:43Z</dcterms:created>
  <dcterms:modified xsi:type="dcterms:W3CDTF">2017-01-04T13:03:24Z</dcterms:modified>
</cp:coreProperties>
</file>